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300" r:id="rId2"/>
    <p:sldId id="288" r:id="rId3"/>
    <p:sldId id="289" r:id="rId4"/>
    <p:sldId id="296" r:id="rId5"/>
    <p:sldId id="297" r:id="rId6"/>
    <p:sldId id="30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38" autoAdjust="0"/>
    <p:restoredTop sz="60939" autoAdjust="0"/>
  </p:normalViewPr>
  <p:slideViewPr>
    <p:cSldViewPr snapToGrid="0" snapToObjects="1">
      <p:cViewPr varScale="1">
        <p:scale>
          <a:sx n="78" d="100"/>
          <a:sy n="78" d="100"/>
        </p:scale>
        <p:origin x="1878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97" d="100"/>
          <a:sy n="97" d="100"/>
        </p:scale>
        <p:origin x="432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DD8AA-EFCD-4049-B290-2AD84D79EB78}" type="datetimeFigureOut">
              <a:rPr lang="en-GB" smtClean="0"/>
              <a:t>29/01/2025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F230F0-8B93-9541-A11C-5C07D4A256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1973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230F0-8B93-9541-A11C-5C07D4A256A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15556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230F0-8B93-9541-A11C-5C07D4A256AD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15807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267297"/>
            <a:ext cx="12192000" cy="48388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63748C-7BF2-404A-AC72-C23BCD2F8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254" y="1564640"/>
            <a:ext cx="11465492" cy="2294172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254" y="3950888"/>
            <a:ext cx="11465492" cy="18606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3254" y="388306"/>
            <a:ext cx="5172814" cy="478159"/>
          </a:xfrm>
          <a:prstGeom prst="rect">
            <a:avLst/>
          </a:prstGeom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477" y="6249432"/>
            <a:ext cx="1181829" cy="500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2607" y="6224270"/>
            <a:ext cx="504056" cy="507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874637" y="6262422"/>
            <a:ext cx="1853022" cy="467022"/>
          </a:xfrm>
          <a:prstGeom prst="rect">
            <a:avLst/>
          </a:prstGeom>
        </p:spPr>
      </p:pic>
      <p:pic>
        <p:nvPicPr>
          <p:cNvPr id="7" name="Picture 6" descr="A picture containing text&#10;&#10;Description automatically generated">
            <a:extLst>
              <a:ext uri="{FF2B5EF4-FFF2-40B4-BE49-F238E27FC236}">
                <a16:creationId xmlns:a16="http://schemas.microsoft.com/office/drawing/2014/main" id="{40295C94-4943-4B4D-AA30-2D186550DEAF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4453623" y="6270251"/>
            <a:ext cx="2164890" cy="459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5364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9665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D75CF-FE81-4D4E-AE17-2E9279689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4408771" cy="1048147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65C69E-D9E2-4945-8D10-0A69C219A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67768"/>
            <a:ext cx="6645558" cy="518919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EFAA12-1017-D24F-BA1C-92103FDAEF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63254" y="2146178"/>
            <a:ext cx="4408771" cy="401078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82999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B756D8-B8E7-9243-A2BE-A2440AAEBE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67770"/>
            <a:ext cx="6645558" cy="518919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0617FF34-4298-D249-9A85-19BC76741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4408771" cy="1048147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4F544FF3-EE4A-8745-81B6-51F48CC57D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63254" y="2146178"/>
            <a:ext cx="4408771" cy="401078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99750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267297"/>
            <a:ext cx="12192000" cy="483886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3254" y="3950888"/>
            <a:ext cx="11465492" cy="18606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www.ncrm.ac.uk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3254" y="388306"/>
            <a:ext cx="5172814" cy="478159"/>
          </a:xfrm>
          <a:prstGeom prst="rect">
            <a:avLst/>
          </a:prstGeom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477" y="6249432"/>
            <a:ext cx="1181829" cy="500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2607" y="6224270"/>
            <a:ext cx="504056" cy="507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874637" y="6252596"/>
            <a:ext cx="1853022" cy="467022"/>
          </a:xfrm>
          <a:prstGeom prst="rect">
            <a:avLst/>
          </a:prstGeom>
        </p:spPr>
      </p:pic>
      <p:pic>
        <p:nvPicPr>
          <p:cNvPr id="12" name="Picture 11" descr="A picture containing text&#10;&#10;Description automatically generated">
            <a:extLst>
              <a:ext uri="{FF2B5EF4-FFF2-40B4-BE49-F238E27FC236}">
                <a16:creationId xmlns:a16="http://schemas.microsoft.com/office/drawing/2014/main" id="{DB10E92F-9D45-4B65-8829-15F7E7253143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4453623" y="6270251"/>
            <a:ext cx="2164890" cy="459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32924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40FCBC-74E4-FF04-687C-9FF64C4A97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43844" y="1253330"/>
            <a:ext cx="11283779" cy="4859429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  <a:latin typeface="Source Sans Pro" panose="020B0503030403020204" pitchFamily="34" charset="0"/>
              </a:defRPr>
            </a:lvl1pPr>
          </a:lstStyle>
          <a:p>
            <a:pPr lvl="0"/>
            <a:r>
              <a:rPr lang="en-GB" dirty="0"/>
              <a:t>Insert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1A66CB-A184-E2C1-46FB-D30A4236C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2B5F3A-56BC-5DC6-0CB4-8524E9A2C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CB86CD-4E2F-7998-9D71-BEA3CB33C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AFA59-1A5E-4448-B365-E0C6238BD97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298539C-6D96-65DB-3617-869C4851A8E8}"/>
              </a:ext>
            </a:extLst>
          </p:cNvPr>
          <p:cNvSpPr/>
          <p:nvPr userDrawn="1"/>
        </p:nvSpPr>
        <p:spPr>
          <a:xfrm>
            <a:off x="0" y="0"/>
            <a:ext cx="12192000" cy="914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121085D-5B5B-B1E9-0AE8-527D959F66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43844" y="243589"/>
            <a:ext cx="11009956" cy="427221"/>
          </a:xfrm>
        </p:spPr>
        <p:txBody>
          <a:bodyPr>
            <a:norm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  <a:latin typeface="Source Sans Pro" panose="020B0503030403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2382395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267297"/>
            <a:ext cx="12192000" cy="483886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63748C-7BF2-404A-AC72-C23BCD2F8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254" y="1564640"/>
            <a:ext cx="11465492" cy="2294172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254" y="3950888"/>
            <a:ext cx="11465492" cy="18606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3254" y="388306"/>
            <a:ext cx="5172814" cy="478159"/>
          </a:xfrm>
          <a:prstGeom prst="rect">
            <a:avLst/>
          </a:prstGeom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477" y="6249432"/>
            <a:ext cx="1181829" cy="500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2607" y="6224270"/>
            <a:ext cx="504056" cy="507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874637" y="6252596"/>
            <a:ext cx="1853022" cy="467022"/>
          </a:xfrm>
          <a:prstGeom prst="rect">
            <a:avLst/>
          </a:prstGeom>
        </p:spPr>
      </p:pic>
      <p:pic>
        <p:nvPicPr>
          <p:cNvPr id="12" name="Picture 11" descr="A picture containing text&#10;&#10;Description automatically generated">
            <a:extLst>
              <a:ext uri="{FF2B5EF4-FFF2-40B4-BE49-F238E27FC236}">
                <a16:creationId xmlns:a16="http://schemas.microsoft.com/office/drawing/2014/main" id="{2ACC692D-26C6-482F-96EB-2B1CB3232D3C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4453623" y="6270251"/>
            <a:ext cx="2164890" cy="459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938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267297"/>
            <a:ext cx="12192000" cy="48388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63748C-7BF2-404A-AC72-C23BCD2F8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254" y="1564640"/>
            <a:ext cx="11465492" cy="2294172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254" y="3950888"/>
            <a:ext cx="11465492" cy="18606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3254" y="388306"/>
            <a:ext cx="5172814" cy="478159"/>
          </a:xfrm>
          <a:prstGeom prst="rect">
            <a:avLst/>
          </a:prstGeom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477" y="6249432"/>
            <a:ext cx="1181829" cy="500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2607" y="6224270"/>
            <a:ext cx="504056" cy="507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874637" y="6252596"/>
            <a:ext cx="1853022" cy="467022"/>
          </a:xfrm>
          <a:prstGeom prst="rect">
            <a:avLst/>
          </a:prstGeom>
        </p:spPr>
      </p:pic>
      <p:pic>
        <p:nvPicPr>
          <p:cNvPr id="12" name="Picture 11" descr="A picture containing text&#10;&#10;Description automatically generated">
            <a:extLst>
              <a:ext uri="{FF2B5EF4-FFF2-40B4-BE49-F238E27FC236}">
                <a16:creationId xmlns:a16="http://schemas.microsoft.com/office/drawing/2014/main" id="{E4EF860A-2715-4B07-A191-38E59E94322B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4453623" y="6277395"/>
            <a:ext cx="2164890" cy="459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1696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267297"/>
            <a:ext cx="12192000" cy="483886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63748C-7BF2-404A-AC72-C23BCD2F8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254" y="1564640"/>
            <a:ext cx="11465492" cy="2294172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254" y="3950888"/>
            <a:ext cx="11465492" cy="18606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3254" y="388306"/>
            <a:ext cx="5172814" cy="478159"/>
          </a:xfrm>
          <a:prstGeom prst="rect">
            <a:avLst/>
          </a:prstGeom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477" y="6249432"/>
            <a:ext cx="1181829" cy="500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2607" y="6224270"/>
            <a:ext cx="504056" cy="507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874637" y="6252596"/>
            <a:ext cx="1853022" cy="467022"/>
          </a:xfrm>
          <a:prstGeom prst="rect">
            <a:avLst/>
          </a:prstGeom>
        </p:spPr>
      </p:pic>
      <p:pic>
        <p:nvPicPr>
          <p:cNvPr id="12" name="Picture 11" descr="A picture containing text&#10;&#10;Description automatically generated">
            <a:extLst>
              <a:ext uri="{FF2B5EF4-FFF2-40B4-BE49-F238E27FC236}">
                <a16:creationId xmlns:a16="http://schemas.microsoft.com/office/drawing/2014/main" id="{A12ACD97-C32F-446D-8925-DC373A3D09AB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4453623" y="6270251"/>
            <a:ext cx="2164890" cy="459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8108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28D7D-7D49-6149-85A9-790F6302B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52792" cy="332023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EC164E-B923-E240-9549-3665C48CF8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3254" y="4314986"/>
            <a:ext cx="11452792" cy="189277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04841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270E3-D185-C543-A176-FE39E0825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0CB8F3-4A2C-DA4D-A16E-D94E787435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76358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997A0-490A-784A-A385-F0CA6C767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972992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0E3A61-4AAF-E649-B9B9-0ED494C8F0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3254" y="2178754"/>
            <a:ext cx="5618968" cy="4049326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07FADD-BF12-F941-A7FA-DA0D0D943A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252" y="2178754"/>
            <a:ext cx="5631494" cy="404932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52001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0B68ED-93B3-CA48-BD14-08002B653C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0078" y="2178754"/>
            <a:ext cx="5612445" cy="68625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CB3630-FA56-C944-829B-CDE5800343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60078" y="3002666"/>
            <a:ext cx="5612445" cy="322541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F61A93-23B8-BE4F-B7AB-D0733A8FA5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97252" y="2178754"/>
            <a:ext cx="5634670" cy="68625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FF97EC-EC9C-4542-AD36-17998146D9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97252" y="3002666"/>
            <a:ext cx="5634670" cy="322541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7B4DD1CF-364C-6F46-BCE5-2169AE16F1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972992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30949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5B45BDD3-1A9E-F648-95FA-6F2F7556B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972992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52682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DCABCB-53D2-2848-96D0-2209714C46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3254" y="2506275"/>
            <a:ext cx="11465492" cy="37116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" name="Title Placeholder 9">
            <a:extLst>
              <a:ext uri="{FF2B5EF4-FFF2-40B4-BE49-F238E27FC236}">
                <a16:creationId xmlns:a16="http://schemas.microsoft.com/office/drawing/2014/main" id="{AC2D8B6F-598E-8249-89D1-C6BBA7F3B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EF70C31-5F59-4D46-8052-4E0D39FFBD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0" y="6469694"/>
            <a:ext cx="12192000" cy="388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6643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9" r:id="rId3"/>
    <p:sldLayoutId id="2147483660" r:id="rId4"/>
    <p:sldLayoutId id="2147483651" r:id="rId5"/>
    <p:sldLayoutId id="2147483650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61" r:id="rId13"/>
    <p:sldLayoutId id="2147483662" r:id="rId14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24BF3-8D71-FC41-9B7C-67362AE156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254" y="1804087"/>
            <a:ext cx="11465492" cy="2669059"/>
          </a:xfrm>
        </p:spPr>
        <p:txBody>
          <a:bodyPr>
            <a:normAutofit/>
          </a:bodyPr>
          <a:lstStyle/>
          <a:p>
            <a:r>
              <a:rPr lang="en-US" sz="2900" dirty="0"/>
              <a:t>Multilevel analysis of individual heterogeneity and discriminatory accuracy (MAIHDA) – using multilevel models to study intersectionality.</a:t>
            </a:r>
            <a:br>
              <a:rPr lang="en-US" sz="2900" dirty="0"/>
            </a:br>
            <a:br>
              <a:rPr lang="en-US" sz="2900" dirty="0"/>
            </a:br>
            <a:r>
              <a:rPr lang="en-US" sz="2900" dirty="0"/>
              <a:t>Video 3 - Limitations, conceptual challenges, and extensions to the MAIHDA approach.</a:t>
            </a:r>
            <a:endParaRPr lang="en-GB" sz="29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652966-0829-4244-ABC0-F1A8CC7C31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254" y="4843849"/>
            <a:ext cx="11465492" cy="1687330"/>
          </a:xfrm>
        </p:spPr>
        <p:txBody>
          <a:bodyPr/>
          <a:lstStyle/>
          <a:p>
            <a:r>
              <a:rPr lang="en-GB" dirty="0"/>
              <a:t>Andrew Bell (University of Sheffield)</a:t>
            </a:r>
            <a:br>
              <a:rPr lang="en-GB" dirty="0"/>
            </a:br>
            <a:br>
              <a:rPr lang="en-GB" sz="1600" dirty="0"/>
            </a:br>
            <a:r>
              <a:rPr lang="en-GB" sz="2400" dirty="0"/>
              <a:t>Full resource: https://www.ncrm.ac.uk/resources/online/all/?id=20849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9650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9312762-FB6A-49DF-CDDC-A212FDA97E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latin typeface="+mn-lt"/>
              </a:rPr>
              <a:t>This approach is explicitly exploratory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latin typeface="+mn-lt"/>
              </a:rPr>
              <a:t>In that, we aren’t usually testing whether a particular intersectional strata is different from others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latin typeface="+mn-lt"/>
              </a:rPr>
              <a:t>Rather – an approach that looks at patterns and draws conclusions from that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latin typeface="+mn-lt"/>
              </a:rPr>
              <a:t>But exploration can be robust!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998C5C-6C9C-BA26-35C8-9B3156F273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>
                <a:latin typeface="+mn-lt"/>
              </a:rPr>
              <a:t>Some important limitations</a:t>
            </a:r>
          </a:p>
        </p:txBody>
      </p:sp>
    </p:spTree>
    <p:extLst>
      <p:ext uri="{BB962C8B-B14F-4D97-AF65-F5344CB8AC3E}">
        <p14:creationId xmlns:p14="http://schemas.microsoft.com/office/powerpoint/2010/main" val="23542726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9312762-FB6A-49DF-CDDC-A212FDA97E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844" y="1041574"/>
            <a:ext cx="11283779" cy="5214582"/>
          </a:xfrm>
        </p:spPr>
        <p:txBody>
          <a:bodyPr>
            <a:normAutofit fontScale="92500" lnSpcReduction="20000"/>
          </a:bodyPr>
          <a:lstStyle/>
          <a:p>
            <a:r>
              <a:rPr lang="en-GB" dirty="0">
                <a:latin typeface="+mn-lt"/>
              </a:rPr>
              <a:t>Sample size considerations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latin typeface="+mn-lt"/>
              </a:rPr>
              <a:t>We are dividing up the population into subgroups…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latin typeface="+mn-lt"/>
              </a:rPr>
              <a:t>Including into subgroups we know are likely to be relatively small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latin typeface="+mn-lt"/>
              </a:rPr>
              <a:t>Even with a large population there may be subgroups with zero people! And others with just a handful of people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latin typeface="+mn-lt"/>
              </a:rPr>
              <a:t>That requires some thought</a:t>
            </a:r>
          </a:p>
          <a:p>
            <a:pPr marL="1028700" lvl="1" indent="-342900"/>
            <a:r>
              <a:rPr lang="en-GB" dirty="0"/>
              <a:t>How many variables should I include to define strata</a:t>
            </a:r>
          </a:p>
          <a:p>
            <a:pPr marL="1028700" lvl="1" indent="-342900"/>
            <a:r>
              <a:rPr lang="en-GB" dirty="0"/>
              <a:t>How many groups should I divide each variable into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latin typeface="+mn-lt"/>
              </a:rPr>
              <a:t>If we can’t divide our variables enough, is it better to do something more standard / non-intersectional?</a:t>
            </a:r>
          </a:p>
          <a:p>
            <a:pPr marL="1028700" lvl="1" indent="-342900"/>
            <a:r>
              <a:rPr lang="en-GB" dirty="0"/>
              <a:t>That will depend on </a:t>
            </a:r>
          </a:p>
          <a:p>
            <a:pPr marL="1485900" lvl="2" indent="-342900"/>
            <a:r>
              <a:rPr lang="en-GB" dirty="0"/>
              <a:t>the research question being asked (</a:t>
            </a:r>
            <a:r>
              <a:rPr lang="en-GB" dirty="0" err="1"/>
              <a:t>eg</a:t>
            </a:r>
            <a:r>
              <a:rPr lang="en-GB" dirty="0"/>
              <a:t> are you interested in particular intersectional groups?)</a:t>
            </a:r>
          </a:p>
          <a:p>
            <a:pPr marL="1485900" lvl="2" indent="-342900"/>
            <a:r>
              <a:rPr lang="en-GB" dirty="0"/>
              <a:t>the nature of the variables defining intersection</a:t>
            </a:r>
          </a:p>
          <a:p>
            <a:pPr marL="1485900" lvl="2" indent="-342900"/>
            <a:r>
              <a:rPr lang="en-GB" dirty="0"/>
              <a:t>THEORY </a:t>
            </a:r>
            <a:r>
              <a:rPr lang="en-GB" dirty="0" err="1"/>
              <a:t>THEORY</a:t>
            </a:r>
            <a:r>
              <a:rPr lang="en-GB" dirty="0"/>
              <a:t> </a:t>
            </a:r>
            <a:r>
              <a:rPr lang="en-GB" dirty="0" err="1"/>
              <a:t>THEORY</a:t>
            </a:r>
            <a:r>
              <a:rPr lang="en-GB" dirty="0"/>
              <a:t> (i.e. what does theory say will be important / less important</a:t>
            </a:r>
          </a:p>
          <a:p>
            <a:pPr marL="1485900" lvl="2" indent="-342900"/>
            <a:r>
              <a:rPr lang="en-GB" dirty="0"/>
              <a:t>how big a dataset do you have</a:t>
            </a:r>
          </a:p>
          <a:p>
            <a:pPr marL="1028700" lvl="1" indent="-342900"/>
            <a:r>
              <a:rPr lang="en-GB" dirty="0" err="1"/>
              <a:t>Eg</a:t>
            </a:r>
            <a:r>
              <a:rPr lang="en-GB" dirty="0"/>
              <a:t>: Ethnicity as “White vs Non-White”</a:t>
            </a:r>
          </a:p>
          <a:p>
            <a:pPr marL="342900" indent="-342900"/>
            <a:endParaRPr lang="en-GB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998C5C-6C9C-BA26-35C8-9B3156F273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>
                <a:latin typeface="+mn-lt"/>
              </a:rPr>
              <a:t>Some important limitations</a:t>
            </a:r>
          </a:p>
        </p:txBody>
      </p:sp>
    </p:spTree>
    <p:extLst>
      <p:ext uri="{BB962C8B-B14F-4D97-AF65-F5344CB8AC3E}">
        <p14:creationId xmlns:p14="http://schemas.microsoft.com/office/powerpoint/2010/main" val="3748919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9312762-FB6A-49DF-CDDC-A212FDA97E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/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998C5C-6C9C-BA26-35C8-9B3156F273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Key conceptual challenges</a:t>
            </a:r>
          </a:p>
        </p:txBody>
      </p:sp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4FF1062C-A06D-41AC-4D1B-577759257808}"/>
              </a:ext>
            </a:extLst>
          </p:cNvPr>
          <p:cNvSpPr txBox="1">
            <a:spLocks/>
          </p:cNvSpPr>
          <p:nvPr/>
        </p:nvSpPr>
        <p:spPr>
          <a:xfrm>
            <a:off x="496245" y="1405730"/>
            <a:ext cx="10023549" cy="4558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latin typeface="+mn-lt"/>
              </a:rPr>
              <a:t>What do we mean by intersectionality?</a:t>
            </a:r>
          </a:p>
          <a:p>
            <a:pPr marL="1028700" lvl="1" indent="-342900"/>
            <a:r>
              <a:rPr lang="en-GB" dirty="0">
                <a:latin typeface="+mn-lt"/>
              </a:rPr>
              <a:t>Is it being driven by societal power structures of oppression?</a:t>
            </a:r>
          </a:p>
          <a:p>
            <a:pPr marL="1028700" lvl="1" indent="-342900"/>
            <a:r>
              <a:rPr lang="en-GB" dirty="0">
                <a:latin typeface="+mn-lt"/>
              </a:rPr>
              <a:t>Does it have to be multiplicative to be intersectional?</a:t>
            </a:r>
          </a:p>
          <a:p>
            <a:pPr marL="1028700" lvl="1" indent="-342900"/>
            <a:r>
              <a:rPr lang="en-GB" dirty="0">
                <a:latin typeface="+mn-lt"/>
              </a:rPr>
              <a:t>With so many results, how do we focus on results / tell a story without bias?</a:t>
            </a:r>
          </a:p>
          <a:p>
            <a:pPr marL="1028700" lvl="1" indent="-342900"/>
            <a:endParaRPr lang="en-GB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latin typeface="+mn-lt"/>
              </a:rPr>
              <a:t>MAIHDA is not </a:t>
            </a:r>
            <a:r>
              <a:rPr lang="en-GB" i="1" dirty="0">
                <a:latin typeface="+mn-lt"/>
              </a:rPr>
              <a:t>fundamentally </a:t>
            </a:r>
            <a:r>
              <a:rPr lang="en-GB" dirty="0">
                <a:latin typeface="+mn-lt"/>
              </a:rPr>
              <a:t>an intersectional method</a:t>
            </a:r>
          </a:p>
          <a:p>
            <a:pPr marL="1028700" lvl="1" indent="-342900"/>
            <a:r>
              <a:rPr lang="en-GB" dirty="0">
                <a:latin typeface="+mn-lt"/>
              </a:rPr>
              <a:t>We may find differences between subgroups that are not driven by social injustice</a:t>
            </a:r>
          </a:p>
          <a:p>
            <a:pPr marL="1028700" lvl="1" indent="-342900"/>
            <a:r>
              <a:rPr lang="en-GB" dirty="0">
                <a:latin typeface="+mn-lt"/>
              </a:rPr>
              <a:t>We could use the method to understand </a:t>
            </a:r>
            <a:r>
              <a:rPr lang="en-GB" dirty="0" err="1">
                <a:latin typeface="+mn-lt"/>
              </a:rPr>
              <a:t>multicategorical</a:t>
            </a:r>
            <a:r>
              <a:rPr lang="en-GB" dirty="0">
                <a:latin typeface="+mn-lt"/>
              </a:rPr>
              <a:t> differences in non-identity-related variables</a:t>
            </a:r>
          </a:p>
          <a:p>
            <a:pPr marL="342900" indent="-342900"/>
            <a:endParaRPr lang="en-GB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2730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9312762-FB6A-49DF-CDDC-A212FDA97E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/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998C5C-6C9C-BA26-35C8-9B3156F273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>
                <a:latin typeface="+mn-lt"/>
              </a:rPr>
              <a:t>Where to go next with these models</a:t>
            </a:r>
          </a:p>
        </p:txBody>
      </p:sp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4FF1062C-A06D-41AC-4D1B-577759257808}"/>
              </a:ext>
            </a:extLst>
          </p:cNvPr>
          <p:cNvSpPr txBox="1">
            <a:spLocks/>
          </p:cNvSpPr>
          <p:nvPr/>
        </p:nvSpPr>
        <p:spPr>
          <a:xfrm>
            <a:off x="496245" y="1405730"/>
            <a:ext cx="10023549" cy="455884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latin typeface="+mn-lt"/>
              </a:rPr>
              <a:t>Multilevel models are highly flexible, and MAIHDA models are no exception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latin typeface="+mn-lt"/>
              </a:rPr>
              <a:t>We can extend our model however we see fit within the multilevel modelling framework</a:t>
            </a:r>
          </a:p>
          <a:p>
            <a:pPr marL="1028700" lvl="1" indent="-342900"/>
            <a:r>
              <a:rPr lang="en-GB" dirty="0">
                <a:latin typeface="+mn-lt"/>
              </a:rPr>
              <a:t>Add further control variables to change what the strata inequalities are referring to</a:t>
            </a:r>
          </a:p>
          <a:p>
            <a:pPr marL="1485900" lvl="2" indent="-342900"/>
            <a:r>
              <a:rPr lang="en-GB" dirty="0" err="1">
                <a:latin typeface="+mn-lt"/>
              </a:rPr>
              <a:t>Eg</a:t>
            </a:r>
            <a:r>
              <a:rPr lang="en-GB" dirty="0">
                <a:latin typeface="+mn-lt"/>
              </a:rPr>
              <a:t> control for past school performance – change target of inference from attainment to progress</a:t>
            </a:r>
          </a:p>
          <a:p>
            <a:pPr marL="1028700" lvl="1" indent="-342900"/>
            <a:r>
              <a:rPr lang="en-GB" dirty="0">
                <a:latin typeface="+mn-lt"/>
              </a:rPr>
              <a:t>Add particular two-way interactions – see if they explain the multiplicative differences identified.</a:t>
            </a:r>
          </a:p>
          <a:p>
            <a:pPr marL="1028700" lvl="1" indent="-342900"/>
            <a:r>
              <a:rPr lang="en-GB" dirty="0">
                <a:latin typeface="+mn-lt"/>
              </a:rPr>
              <a:t>Add random slopes – see how </a:t>
            </a:r>
            <a:r>
              <a:rPr lang="en-GB" i="1" dirty="0">
                <a:latin typeface="+mn-lt"/>
              </a:rPr>
              <a:t>the effect of a variable </a:t>
            </a:r>
            <a:r>
              <a:rPr lang="en-GB" dirty="0">
                <a:latin typeface="+mn-lt"/>
              </a:rPr>
              <a:t>is </a:t>
            </a:r>
            <a:r>
              <a:rPr lang="en-GB" dirty="0" err="1">
                <a:latin typeface="+mn-lt"/>
              </a:rPr>
              <a:t>intersectionally</a:t>
            </a:r>
            <a:r>
              <a:rPr lang="en-GB" dirty="0">
                <a:latin typeface="+mn-lt"/>
              </a:rPr>
              <a:t> patterned</a:t>
            </a:r>
          </a:p>
          <a:p>
            <a:pPr marL="1028700" lvl="1" indent="-342900"/>
            <a:r>
              <a:rPr lang="en-GB" dirty="0">
                <a:latin typeface="+mn-lt"/>
              </a:rPr>
              <a:t>Add levels – geographical, longitudinal analysis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/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9167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A2DE1CC-6C8C-4027-9712-5F5758E9770C}"/>
              </a:ext>
            </a:extLst>
          </p:cNvPr>
          <p:cNvSpPr txBox="1"/>
          <p:nvPr/>
        </p:nvSpPr>
        <p:spPr>
          <a:xfrm>
            <a:off x="0" y="3597972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www.ncrm.ac.uk</a:t>
            </a:r>
          </a:p>
        </p:txBody>
      </p:sp>
    </p:spTree>
    <p:extLst>
      <p:ext uri="{BB962C8B-B14F-4D97-AF65-F5344CB8AC3E}">
        <p14:creationId xmlns:p14="http://schemas.microsoft.com/office/powerpoint/2010/main" val="19843905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CRM">
      <a:dk1>
        <a:srgbClr val="545860"/>
      </a:dk1>
      <a:lt1>
        <a:srgbClr val="FFFFFF"/>
      </a:lt1>
      <a:dk2>
        <a:srgbClr val="545860"/>
      </a:dk2>
      <a:lt2>
        <a:srgbClr val="E7E6E6"/>
      </a:lt2>
      <a:accent1>
        <a:srgbClr val="5BC3F5"/>
      </a:accent1>
      <a:accent2>
        <a:srgbClr val="3A5CB7"/>
      </a:accent2>
      <a:accent3>
        <a:srgbClr val="FFB653"/>
      </a:accent3>
      <a:accent4>
        <a:srgbClr val="E56B59"/>
      </a:accent4>
      <a:accent5>
        <a:srgbClr val="545860"/>
      </a:accent5>
      <a:accent6>
        <a:srgbClr val="E7E6E6"/>
      </a:accent6>
      <a:hlink>
        <a:srgbClr val="3A5CB7"/>
      </a:hlink>
      <a:folHlink>
        <a:srgbClr val="E56B5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CA600451-2323-8640-8B92-977B474FAEB6}" vid="{1B9421E0-F233-9642-B89D-3A95E4A52F8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348</TotalTime>
  <Words>444</Words>
  <Application>Microsoft Office PowerPoint</Application>
  <PresentationFormat>Widescreen</PresentationFormat>
  <Paragraphs>43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Source Sans Pro</vt:lpstr>
      <vt:lpstr>Office Theme</vt:lpstr>
      <vt:lpstr>Multilevel analysis of individual heterogeneity and discriminatory accuracy (MAIHDA) – using multilevel models to study intersectionality.  Video 3 - Limitations, conceptual challenges, and extensions to the MAIHDA approach.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 Blunt</dc:creator>
  <cp:lastModifiedBy>Gil Dekel</cp:lastModifiedBy>
  <cp:revision>33</cp:revision>
  <dcterms:created xsi:type="dcterms:W3CDTF">2020-05-12T14:44:09Z</dcterms:created>
  <dcterms:modified xsi:type="dcterms:W3CDTF">2025-01-29T10:30:07Z</dcterms:modified>
</cp:coreProperties>
</file>